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61" r:id="rId5"/>
    <p:sldId id="262" r:id="rId6"/>
    <p:sldId id="263" r:id="rId7"/>
    <p:sldId id="264" r:id="rId8"/>
    <p:sldId id="265" r:id="rId9"/>
    <p:sldId id="259" r:id="rId10"/>
    <p:sldId id="260"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85" d="100"/>
          <a:sy n="85" d="100"/>
        </p:scale>
        <p:origin x="-1016" y="-2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B908-FF1E-2A41-B627-59998178D0F2}" type="datetimeFigureOut">
              <a:rPr lang="en-US" smtClean="0"/>
              <a:pPr/>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pPr/>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9FB908-FF1E-2A41-B627-59998178D0F2}" type="datetimeFigureOut">
              <a:rPr lang="en-US" smtClean="0"/>
              <a:pPr/>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A9FB908-FF1E-2A41-B627-59998178D0F2}" type="datetimeFigureOut">
              <a:rPr lang="en-US" smtClean="0"/>
              <a:pPr/>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A9FB908-FF1E-2A41-B627-59998178D0F2}" type="datetimeFigureOut">
              <a:rPr lang="en-US" smtClean="0"/>
              <a:pPr/>
              <a:t>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9FB908-FF1E-2A41-B627-59998178D0F2}" type="datetimeFigureOut">
              <a:rPr lang="en-US" smtClean="0"/>
              <a:pPr/>
              <a:t>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9FB908-FF1E-2A41-B627-59998178D0F2}" type="datetimeFigureOut">
              <a:rPr lang="en-US" smtClean="0"/>
              <a:pPr/>
              <a:t>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B908-FF1E-2A41-B627-59998178D0F2}" type="datetimeFigureOut">
              <a:rPr lang="en-US" smtClean="0"/>
              <a:pPr/>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9A9FB908-FF1E-2A41-B627-59998178D0F2}" type="datetimeFigureOut">
              <a:rPr lang="en-US" smtClean="0"/>
              <a:pPr/>
              <a:t>1/4/12</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D5D22D65-9153-F54D-BB1B-9EFC6A8C89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ol.jsc.nasa.go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SPHERES OF THE EARTH</a:t>
            </a:r>
            <a:endParaRPr lang="en-US" dirty="0"/>
          </a:p>
        </p:txBody>
      </p:sp>
      <p:sp>
        <p:nvSpPr>
          <p:cNvPr id="3" name="Subtitle 2"/>
          <p:cNvSpPr>
            <a:spLocks noGrp="1"/>
          </p:cNvSpPr>
          <p:nvPr>
            <p:ph type="subTitle" idx="1"/>
          </p:nvPr>
        </p:nvSpPr>
        <p:spPr/>
        <p:txBody>
          <a:bodyPr/>
          <a:lstStyle/>
          <a:p>
            <a:r>
              <a:rPr lang="en-US" dirty="0" smtClean="0"/>
              <a:t>Observations of Earth Using an Earth System Science Approach</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13707962"/>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From Space</a:t>
            </a:r>
            <a:endParaRPr lang="en-US" dirty="0"/>
          </a:p>
        </p:txBody>
      </p:sp>
      <p:sp>
        <p:nvSpPr>
          <p:cNvPr id="6" name="TextBox 5"/>
          <p:cNvSpPr txBox="1"/>
          <p:nvPr/>
        </p:nvSpPr>
        <p:spPr>
          <a:xfrm>
            <a:off x="866588" y="5024433"/>
            <a:ext cx="7556989" cy="369332"/>
          </a:xfrm>
          <a:prstGeom prst="rect">
            <a:avLst/>
          </a:prstGeom>
          <a:noFill/>
        </p:spPr>
        <p:txBody>
          <a:bodyPr wrap="none" rtlCol="0">
            <a:spAutoFit/>
          </a:bodyPr>
          <a:lstStyle/>
          <a:p>
            <a:r>
              <a:rPr lang="en-US" dirty="0" smtClean="0"/>
              <a:t>We can see more than one sphere from satellite images from space.</a:t>
            </a:r>
            <a:endParaRPr lang="en-US" dirty="0"/>
          </a:p>
        </p:txBody>
      </p:sp>
      <p:pic>
        <p:nvPicPr>
          <p:cNvPr id="8" name="Content Placeholder 7"/>
          <p:cNvPicPr>
            <a:picLocks noGrp="1" noChangeAspect="1"/>
          </p:cNvPicPr>
          <p:nvPr>
            <p:ph idx="1"/>
          </p:nvPr>
        </p:nvPicPr>
        <p:blipFill>
          <a:blip r:embed="rId2"/>
          <a:srcRect t="11031" b="11031"/>
          <a:stretch>
            <a:fillRect/>
          </a:stretch>
        </p:blipFill>
        <p:spPr>
          <a:xfrm>
            <a:off x="971176" y="1802034"/>
            <a:ext cx="7452401" cy="3038907"/>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66816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Spheres</a:t>
            </a:r>
            <a:endParaRPr lang="en-US" dirty="0"/>
          </a:p>
        </p:txBody>
      </p:sp>
      <p:sp>
        <p:nvSpPr>
          <p:cNvPr id="3" name="Content Placeholder 2"/>
          <p:cNvSpPr>
            <a:spLocks noGrp="1"/>
          </p:cNvSpPr>
          <p:nvPr>
            <p:ph idx="1"/>
          </p:nvPr>
        </p:nvSpPr>
        <p:spPr/>
        <p:txBody>
          <a:bodyPr>
            <a:normAutofit fontScale="92500"/>
          </a:bodyPr>
          <a:lstStyle/>
          <a:p>
            <a:pPr marL="0" indent="0" algn="ctr">
              <a:buNone/>
            </a:pPr>
            <a:r>
              <a:rPr lang="en-US" dirty="0" smtClean="0">
                <a:hlinkClick r:id="rId2"/>
              </a:rPr>
              <a:t>http://eol.jsc.nasa.gov</a:t>
            </a:r>
            <a:endParaRPr lang="en-US" dirty="0" smtClean="0"/>
          </a:p>
          <a:p>
            <a:r>
              <a:rPr lang="en-US" dirty="0" smtClean="0"/>
              <a:t>Look under the tab “Find Photos”</a:t>
            </a:r>
          </a:p>
          <a:p>
            <a:r>
              <a:rPr lang="en-US" dirty="0" smtClean="0"/>
              <a:t>Select “Weekly Top 10”</a:t>
            </a:r>
          </a:p>
          <a:p>
            <a:r>
              <a:rPr lang="en-US" dirty="0" smtClean="0"/>
              <a:t>Choose one of the photos to observe.</a:t>
            </a:r>
          </a:p>
          <a:p>
            <a:r>
              <a:rPr lang="en-US" dirty="0" smtClean="0"/>
              <a:t>Fill out the Spheres of Earth table with your findings.</a:t>
            </a:r>
          </a:p>
          <a:p>
            <a:r>
              <a:rPr lang="en-US" dirty="0" smtClean="0"/>
              <a:t>Do this activity for two more photos for a total of 3.</a:t>
            </a:r>
          </a:p>
          <a:p>
            <a:r>
              <a:rPr lang="en-US" dirty="0" smtClean="0"/>
              <a:t>Be prepared to share with the class one of your observations.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1671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What You Know!</a:t>
            </a:r>
            <a:endParaRPr lang="en-US" dirty="0"/>
          </a:p>
        </p:txBody>
      </p:sp>
      <p:sp>
        <p:nvSpPr>
          <p:cNvPr id="3" name="Content Placeholder 2"/>
          <p:cNvSpPr>
            <a:spLocks noGrp="1"/>
          </p:cNvSpPr>
          <p:nvPr>
            <p:ph idx="1"/>
          </p:nvPr>
        </p:nvSpPr>
        <p:spPr/>
        <p:txBody>
          <a:bodyPr/>
          <a:lstStyle/>
          <a:p>
            <a:pPr marL="0" indent="0">
              <a:buNone/>
            </a:pPr>
            <a:r>
              <a:rPr lang="en-US" dirty="0" smtClean="0"/>
              <a:t>Now that you have learned about the different spheres of Earth, you will fill out the table we used in the beginning of class.</a:t>
            </a:r>
            <a:endParaRPr lang="en-US" dirty="0"/>
          </a:p>
        </p:txBody>
      </p:sp>
      <p:pic>
        <p:nvPicPr>
          <p:cNvPr id="4" name="Picture 3" descr="Screen shot 2012-01-04 at 1.10.22 PM.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55039" y="2905312"/>
            <a:ext cx="8559800" cy="36957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7868"/>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and Features</a:t>
            </a:r>
            <a:endParaRPr lang="en-US" dirty="0"/>
          </a:p>
        </p:txBody>
      </p:sp>
      <p:sp>
        <p:nvSpPr>
          <p:cNvPr id="3" name="Content Placeholder 2"/>
          <p:cNvSpPr>
            <a:spLocks noGrp="1"/>
          </p:cNvSpPr>
          <p:nvPr>
            <p:ph idx="1"/>
          </p:nvPr>
        </p:nvSpPr>
        <p:spPr/>
        <p:txBody>
          <a:bodyPr/>
          <a:lstStyle/>
          <a:p>
            <a:r>
              <a:rPr lang="en-US" dirty="0" smtClean="0"/>
              <a:t>Earth is made up of systems that work together.</a:t>
            </a:r>
          </a:p>
          <a:p>
            <a:r>
              <a:rPr lang="en-US" dirty="0" smtClean="0"/>
              <a:t>What do you know about our systems?  What are they called?  Turn and talk!</a:t>
            </a:r>
          </a:p>
          <a:p>
            <a:pPr marL="0" indent="0">
              <a:buNone/>
            </a:pPr>
            <a:r>
              <a:rPr lang="en-US" dirty="0" smtClean="0"/>
              <a:t>HINT: They all end in </a:t>
            </a:r>
            <a:r>
              <a:rPr lang="en-US" i="1" dirty="0" smtClean="0"/>
              <a:t>sphere</a:t>
            </a:r>
            <a:r>
              <a:rPr lang="en-US" dirty="0" smtClean="0"/>
              <a:t>. </a:t>
            </a:r>
            <a:r>
              <a:rPr lang="en-US" dirty="0" smtClean="0">
                <a:sym typeface="Wingdings"/>
              </a:rPr>
              <a:t></a:t>
            </a:r>
          </a:p>
          <a:p>
            <a:pPr marL="0" indent="0">
              <a:buNone/>
            </a:pPr>
            <a:r>
              <a:rPr lang="en-US" dirty="0" smtClean="0">
                <a:sym typeface="Wingdings"/>
              </a:rPr>
              <a:t>COMPLETE THE TABLE USING THE WORD BANK TO TEST YOUR KNOWLEDGE OF EARTH’S SPHERES.  GOOD LUCK!!!</a:t>
            </a:r>
            <a:endParaRPr lang="en-US" dirty="0">
              <a:sym typeface="Wingdings"/>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23094394"/>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Body	</a:t>
            </a:r>
            <a:endParaRPr lang="en-US" dirty="0"/>
          </a:p>
        </p:txBody>
      </p:sp>
      <p:sp>
        <p:nvSpPr>
          <p:cNvPr id="3" name="Content Placeholder 2"/>
          <p:cNvSpPr>
            <a:spLocks noGrp="1"/>
          </p:cNvSpPr>
          <p:nvPr>
            <p:ph idx="1"/>
          </p:nvPr>
        </p:nvSpPr>
        <p:spPr/>
        <p:txBody>
          <a:bodyPr>
            <a:normAutofit lnSpcReduction="10000"/>
          </a:bodyPr>
          <a:lstStyle/>
          <a:p>
            <a:r>
              <a:rPr lang="en-US" dirty="0" smtClean="0"/>
              <a:t>Another system we know about and are connected with is the human system.  Our systems help keep us alive and we can’t live without them!</a:t>
            </a:r>
          </a:p>
          <a:p>
            <a:r>
              <a:rPr lang="en-US" sz="2200" dirty="0" smtClean="0"/>
              <a:t>We have the:</a:t>
            </a:r>
          </a:p>
          <a:p>
            <a:pPr marL="0" indent="0">
              <a:buNone/>
            </a:pPr>
            <a:r>
              <a:rPr lang="en-US" sz="2200" dirty="0"/>
              <a:t>C</a:t>
            </a:r>
            <a:r>
              <a:rPr lang="en-US" sz="2200" dirty="0" smtClean="0"/>
              <a:t>irculatory system-moves our blood around</a:t>
            </a:r>
          </a:p>
          <a:p>
            <a:pPr marL="0" indent="0">
              <a:buNone/>
            </a:pPr>
            <a:r>
              <a:rPr lang="en-US" sz="2200" dirty="0" smtClean="0"/>
              <a:t>Skeletal system-made of our bones and holds us together</a:t>
            </a:r>
          </a:p>
          <a:p>
            <a:pPr marL="0" indent="0">
              <a:buNone/>
            </a:pPr>
            <a:r>
              <a:rPr lang="en-US" sz="2200" dirty="0" smtClean="0"/>
              <a:t>Respiratory system-keeps oxygen moving through our bodies and helps release carbon dioxide</a:t>
            </a:r>
          </a:p>
          <a:p>
            <a:pPr marL="0" indent="0">
              <a:buNone/>
            </a:pPr>
            <a:r>
              <a:rPr lang="en-US" sz="2200" dirty="0" smtClean="0"/>
              <a:t>THIS IS VERY SIMILAR TO THE SYSTEMS OF EARTH!!!!</a:t>
            </a:r>
            <a:endParaRPr lang="en-US" sz="22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5852414"/>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Spheres of Earth</a:t>
            </a:r>
            <a:endParaRPr lang="en-US" dirty="0"/>
          </a:p>
        </p:txBody>
      </p:sp>
      <p:sp>
        <p:nvSpPr>
          <p:cNvPr id="3" name="Content Placeholder 2"/>
          <p:cNvSpPr>
            <a:spLocks noGrp="1"/>
          </p:cNvSpPr>
          <p:nvPr>
            <p:ph idx="1"/>
          </p:nvPr>
        </p:nvSpPr>
        <p:spPr/>
        <p:txBody>
          <a:bodyPr/>
          <a:lstStyle/>
          <a:p>
            <a:pPr marL="0" lvl="0" indent="0">
              <a:buNone/>
            </a:pPr>
            <a:r>
              <a:rPr lang="en-US" sz="2200" dirty="0" smtClean="0"/>
              <a:t>Fill in the blanks on your notes as we go along.</a:t>
            </a:r>
          </a:p>
          <a:p>
            <a:pPr marL="0" lvl="0" indent="0">
              <a:buNone/>
            </a:pPr>
            <a:endParaRPr lang="en-US" sz="2200" dirty="0"/>
          </a:p>
          <a:p>
            <a:pPr marL="0" lvl="0" indent="0" algn="ctr">
              <a:buNone/>
            </a:pPr>
            <a:r>
              <a:rPr lang="en-US" sz="3200" dirty="0"/>
              <a:t>The Earth Systems are </a:t>
            </a:r>
            <a:r>
              <a:rPr lang="en-US" sz="3200" dirty="0" smtClean="0"/>
              <a:t>sometimes </a:t>
            </a:r>
            <a:r>
              <a:rPr lang="en-US" sz="3200" dirty="0"/>
              <a:t>called the </a:t>
            </a:r>
            <a:r>
              <a:rPr lang="en-US" sz="3200" i="1" u="sng" dirty="0"/>
              <a:t>spheres</a:t>
            </a:r>
            <a:r>
              <a:rPr lang="en-US" sz="3200" i="1" dirty="0"/>
              <a:t> </a:t>
            </a:r>
            <a:r>
              <a:rPr lang="en-US" sz="3200" dirty="0"/>
              <a:t>of </a:t>
            </a:r>
            <a:r>
              <a:rPr lang="en-US" sz="3200" dirty="0" smtClean="0"/>
              <a:t>Earth.</a:t>
            </a:r>
            <a:endParaRPr lang="en-US" dirty="0"/>
          </a:p>
        </p:txBody>
      </p:sp>
      <p:pic>
        <p:nvPicPr>
          <p:cNvPr id="5" name="Picture 4"/>
          <p:cNvPicPr>
            <a:picLocks noChangeAspect="1"/>
          </p:cNvPicPr>
          <p:nvPr/>
        </p:nvPicPr>
        <p:blipFill>
          <a:blip r:embed="rId2"/>
          <a:stretch>
            <a:fillRect/>
          </a:stretch>
        </p:blipFill>
        <p:spPr>
          <a:xfrm>
            <a:off x="3428253" y="4247821"/>
            <a:ext cx="2174688" cy="2174688"/>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2000617"/>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Atmosphere</a:t>
            </a:r>
            <a:endParaRPr lang="en-US" dirty="0"/>
          </a:p>
        </p:txBody>
      </p:sp>
      <p:sp>
        <p:nvSpPr>
          <p:cNvPr id="3" name="Content Placeholder 2"/>
          <p:cNvSpPr>
            <a:spLocks noGrp="1"/>
          </p:cNvSpPr>
          <p:nvPr>
            <p:ph idx="1"/>
          </p:nvPr>
        </p:nvSpPr>
        <p:spPr/>
        <p:txBody>
          <a:bodyPr/>
          <a:lstStyle/>
          <a:p>
            <a:pPr marL="0" lvl="0" indent="0">
              <a:buNone/>
            </a:pPr>
            <a:r>
              <a:rPr lang="en-US" b="1" dirty="0"/>
              <a:t>Atmosphere-</a:t>
            </a:r>
            <a:r>
              <a:rPr lang="en-US" dirty="0"/>
              <a:t>this sphere relates to activity such as </a:t>
            </a:r>
            <a:r>
              <a:rPr lang="en-US" u="sng" dirty="0"/>
              <a:t>weather, </a:t>
            </a:r>
            <a:r>
              <a:rPr lang="en-US" dirty="0"/>
              <a:t>clouds, or particles in the air. Features include:</a:t>
            </a:r>
          </a:p>
          <a:p>
            <a:pPr marL="0" indent="0">
              <a:buNone/>
            </a:pPr>
            <a:r>
              <a:rPr lang="en-US" b="1" dirty="0"/>
              <a:t>-</a:t>
            </a:r>
            <a:r>
              <a:rPr lang="en-US" u="sng" dirty="0"/>
              <a:t>Clouds</a:t>
            </a:r>
            <a:r>
              <a:rPr lang="en-US" dirty="0"/>
              <a:t>		-Air pollution	</a:t>
            </a:r>
            <a:r>
              <a:rPr lang="en-US" dirty="0" smtClean="0"/>
              <a:t>-</a:t>
            </a:r>
          </a:p>
          <a:p>
            <a:pPr marL="0" indent="0">
              <a:buNone/>
            </a:pPr>
            <a:r>
              <a:rPr lang="en-US" u="sng" dirty="0" smtClean="0"/>
              <a:t>Hurricanes </a:t>
            </a:r>
            <a:r>
              <a:rPr lang="en-US" dirty="0"/>
              <a:t>and </a:t>
            </a:r>
            <a:r>
              <a:rPr lang="en-US" dirty="0" smtClean="0"/>
              <a:t>cyclones         </a:t>
            </a:r>
            <a:r>
              <a:rPr lang="en-US" b="1" dirty="0" smtClean="0"/>
              <a:t>-</a:t>
            </a:r>
            <a:r>
              <a:rPr lang="en-US" dirty="0"/>
              <a:t>Dust and sand storms</a:t>
            </a:r>
          </a:p>
          <a:p>
            <a:pPr marL="0" indent="0">
              <a:buNone/>
            </a:pPr>
            <a:endParaRPr lang="en-US" dirty="0"/>
          </a:p>
        </p:txBody>
      </p:sp>
      <p:pic>
        <p:nvPicPr>
          <p:cNvPr id="4" name="Picture 3"/>
          <p:cNvPicPr>
            <a:picLocks noChangeAspect="1"/>
          </p:cNvPicPr>
          <p:nvPr/>
        </p:nvPicPr>
        <p:blipFill>
          <a:blip r:embed="rId2"/>
          <a:stretch>
            <a:fillRect/>
          </a:stretch>
        </p:blipFill>
        <p:spPr>
          <a:xfrm>
            <a:off x="149411" y="4355354"/>
            <a:ext cx="4004235" cy="1979706"/>
          </a:xfrm>
          <a:prstGeom prst="rect">
            <a:avLst/>
          </a:prstGeom>
        </p:spPr>
      </p:pic>
      <p:pic>
        <p:nvPicPr>
          <p:cNvPr id="5" name="Picture 4"/>
          <p:cNvPicPr>
            <a:picLocks noChangeAspect="1"/>
          </p:cNvPicPr>
          <p:nvPr/>
        </p:nvPicPr>
        <p:blipFill>
          <a:blip r:embed="rId3"/>
          <a:stretch>
            <a:fillRect/>
          </a:stretch>
        </p:blipFill>
        <p:spPr>
          <a:xfrm>
            <a:off x="4811434" y="4355354"/>
            <a:ext cx="3660588" cy="1803401"/>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7548427"/>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Biosphere</a:t>
            </a:r>
            <a:endParaRPr lang="en-US" dirty="0"/>
          </a:p>
        </p:txBody>
      </p:sp>
      <p:sp>
        <p:nvSpPr>
          <p:cNvPr id="3" name="Content Placeholder 2"/>
          <p:cNvSpPr>
            <a:spLocks noGrp="1"/>
          </p:cNvSpPr>
          <p:nvPr>
            <p:ph idx="1"/>
          </p:nvPr>
        </p:nvSpPr>
        <p:spPr/>
        <p:txBody>
          <a:bodyPr/>
          <a:lstStyle/>
          <a:p>
            <a:pPr marL="0" lvl="0" indent="0">
              <a:buNone/>
            </a:pPr>
            <a:r>
              <a:rPr lang="en-US" b="1" dirty="0"/>
              <a:t>Biosphere- </a:t>
            </a:r>
            <a:r>
              <a:rPr lang="en-US" dirty="0"/>
              <a:t>this sphere is associated with </a:t>
            </a:r>
            <a:r>
              <a:rPr lang="en-US" u="sng" dirty="0"/>
              <a:t>living systems</a:t>
            </a:r>
            <a:r>
              <a:rPr lang="en-US" dirty="0"/>
              <a:t> such as </a:t>
            </a:r>
            <a:r>
              <a:rPr lang="en-US" u="sng" dirty="0"/>
              <a:t>biomes </a:t>
            </a:r>
            <a:r>
              <a:rPr lang="en-US" dirty="0"/>
              <a:t>or </a:t>
            </a:r>
            <a:r>
              <a:rPr lang="en-US" u="sng" dirty="0"/>
              <a:t>eco systems</a:t>
            </a:r>
            <a:r>
              <a:rPr lang="en-US" dirty="0"/>
              <a:t>.  This includes life on </a:t>
            </a:r>
            <a:r>
              <a:rPr lang="en-US" u="sng" dirty="0"/>
              <a:t>land</a:t>
            </a:r>
            <a:r>
              <a:rPr lang="en-US" dirty="0"/>
              <a:t>, in the </a:t>
            </a:r>
            <a:r>
              <a:rPr lang="en-US" u="sng" dirty="0"/>
              <a:t>oceans </a:t>
            </a:r>
            <a:r>
              <a:rPr lang="en-US" dirty="0"/>
              <a:t>and </a:t>
            </a:r>
            <a:r>
              <a:rPr lang="en-US" u="sng" dirty="0"/>
              <a:t>rivers</a:t>
            </a:r>
            <a:r>
              <a:rPr lang="en-US" dirty="0"/>
              <a:t>, and even life we cannot see with the naked eye.  Features we can observe in astronaut photographs include:</a:t>
            </a:r>
          </a:p>
          <a:p>
            <a:pPr marL="0" indent="0">
              <a:buNone/>
            </a:pPr>
            <a:r>
              <a:rPr lang="en-US" b="1" dirty="0"/>
              <a:t>-</a:t>
            </a:r>
            <a:r>
              <a:rPr lang="en-US" dirty="0"/>
              <a:t>Coastal biomes	-</a:t>
            </a:r>
            <a:r>
              <a:rPr lang="en-US" u="sng" dirty="0"/>
              <a:t>Forests</a:t>
            </a:r>
            <a:r>
              <a:rPr lang="en-US" dirty="0"/>
              <a:t>	-</a:t>
            </a:r>
            <a:r>
              <a:rPr lang="en-US" u="sng" dirty="0"/>
              <a:t>Deserts</a:t>
            </a:r>
            <a:endParaRPr lang="en-US" dirty="0"/>
          </a:p>
          <a:p>
            <a:pPr marL="0" indent="0">
              <a:buNone/>
            </a:pPr>
            <a:r>
              <a:rPr lang="en-US" b="1" dirty="0"/>
              <a:t>-</a:t>
            </a:r>
            <a:r>
              <a:rPr lang="en-US" u="sng" dirty="0"/>
              <a:t>Grasslands</a:t>
            </a:r>
            <a:r>
              <a:rPr lang="en-US" dirty="0"/>
              <a:t>		-Urban/agriculture Ecosystems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6457478"/>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Hydrosphere</a:t>
            </a:r>
            <a:endParaRPr lang="en-US" dirty="0"/>
          </a:p>
        </p:txBody>
      </p:sp>
      <p:sp>
        <p:nvSpPr>
          <p:cNvPr id="3" name="Content Placeholder 2"/>
          <p:cNvSpPr>
            <a:spLocks noGrp="1"/>
          </p:cNvSpPr>
          <p:nvPr>
            <p:ph idx="1"/>
          </p:nvPr>
        </p:nvSpPr>
        <p:spPr/>
        <p:txBody>
          <a:bodyPr/>
          <a:lstStyle/>
          <a:p>
            <a:pPr marL="0" lvl="0" indent="0">
              <a:buNone/>
            </a:pPr>
            <a:r>
              <a:rPr lang="en-US" b="1" dirty="0"/>
              <a:t>Hydrosphere</a:t>
            </a:r>
            <a:r>
              <a:rPr lang="en-US" dirty="0"/>
              <a:t>-This sphere is associated with </a:t>
            </a:r>
            <a:r>
              <a:rPr lang="en-US" u="sng" dirty="0"/>
              <a:t>water</a:t>
            </a:r>
            <a:r>
              <a:rPr lang="en-US" dirty="0"/>
              <a:t> in solid (ice) and liquid states.  Water in a gas state (water vapor) is probably best considered a feature of the </a:t>
            </a:r>
            <a:r>
              <a:rPr lang="en-US" u="sng" dirty="0"/>
              <a:t>atmosphere</a:t>
            </a:r>
            <a:r>
              <a:rPr lang="en-US" dirty="0"/>
              <a:t>.  Features include:</a:t>
            </a:r>
          </a:p>
          <a:p>
            <a:pPr marL="0" indent="0">
              <a:buNone/>
            </a:pPr>
            <a:r>
              <a:rPr lang="en-US" dirty="0"/>
              <a:t>-</a:t>
            </a:r>
            <a:r>
              <a:rPr lang="en-US" u="sng" dirty="0"/>
              <a:t>Oceans</a:t>
            </a:r>
            <a:r>
              <a:rPr lang="en-US" dirty="0"/>
              <a:t>		-</a:t>
            </a:r>
            <a:r>
              <a:rPr lang="en-US" u="sng" dirty="0"/>
              <a:t>Lakes and rivers</a:t>
            </a:r>
            <a:r>
              <a:rPr lang="en-US" dirty="0"/>
              <a:t>		-Snow</a:t>
            </a:r>
          </a:p>
          <a:p>
            <a:pPr marL="0" indent="0">
              <a:buNone/>
            </a:pPr>
            <a:r>
              <a:rPr lang="en-US" dirty="0"/>
              <a:t>-Ice bergs		-</a:t>
            </a:r>
            <a:r>
              <a:rPr lang="en-US" u="sng" dirty="0"/>
              <a:t>Glaciers</a:t>
            </a:r>
            <a:endParaRPr lang="en-US" dirty="0"/>
          </a:p>
          <a:p>
            <a:endParaRPr lang="en-US" dirty="0"/>
          </a:p>
        </p:txBody>
      </p:sp>
      <p:pic>
        <p:nvPicPr>
          <p:cNvPr id="4" name="Picture 3"/>
          <p:cNvPicPr>
            <a:picLocks noChangeAspect="1"/>
          </p:cNvPicPr>
          <p:nvPr/>
        </p:nvPicPr>
        <p:blipFill>
          <a:blip r:embed="rId2"/>
          <a:stretch>
            <a:fillRect/>
          </a:stretch>
        </p:blipFill>
        <p:spPr>
          <a:xfrm>
            <a:off x="3115234" y="4471894"/>
            <a:ext cx="1890060" cy="210222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7601710"/>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Litho</a:t>
            </a:r>
            <a:r>
              <a:rPr lang="en-US" dirty="0" smtClean="0"/>
              <a:t>/Geosphere</a:t>
            </a:r>
            <a:endParaRPr lang="en-US" dirty="0"/>
          </a:p>
        </p:txBody>
      </p:sp>
      <p:sp>
        <p:nvSpPr>
          <p:cNvPr id="3" name="Content Placeholder 2"/>
          <p:cNvSpPr>
            <a:spLocks noGrp="1"/>
          </p:cNvSpPr>
          <p:nvPr>
            <p:ph idx="1"/>
          </p:nvPr>
        </p:nvSpPr>
        <p:spPr>
          <a:xfrm>
            <a:off x="549275" y="1600201"/>
            <a:ext cx="8042276" cy="4914152"/>
          </a:xfrm>
        </p:spPr>
        <p:txBody>
          <a:bodyPr>
            <a:normAutofit fontScale="77500" lnSpcReduction="20000"/>
          </a:bodyPr>
          <a:lstStyle/>
          <a:p>
            <a:pPr marL="0" lvl="0" indent="0">
              <a:buNone/>
            </a:pPr>
            <a:r>
              <a:rPr lang="en-US" b="1" dirty="0" err="1"/>
              <a:t>Litho</a:t>
            </a:r>
            <a:r>
              <a:rPr lang="en-US" b="1" dirty="0"/>
              <a:t>/Geosphere-</a:t>
            </a:r>
            <a:r>
              <a:rPr lang="en-US" dirty="0"/>
              <a:t>This sphere is associated with solid portions of the Earth.  It includes </a:t>
            </a:r>
            <a:r>
              <a:rPr lang="en-US" u="sng" dirty="0"/>
              <a:t>rocks</a:t>
            </a:r>
            <a:r>
              <a:rPr lang="en-US" dirty="0"/>
              <a:t>, </a:t>
            </a:r>
            <a:r>
              <a:rPr lang="en-US" u="sng" dirty="0"/>
              <a:t>sediments</a:t>
            </a:r>
            <a:r>
              <a:rPr lang="en-US" dirty="0"/>
              <a:t> and </a:t>
            </a:r>
            <a:r>
              <a:rPr lang="en-US" u="sng" dirty="0"/>
              <a:t>soils</a:t>
            </a:r>
            <a:r>
              <a:rPr lang="en-US" dirty="0"/>
              <a:t>, surface landforms, and the processes that shape the surface.  Features associated with this sphere can be broken down into a variety of different processes and related surface landforms.  These are:</a:t>
            </a:r>
          </a:p>
          <a:p>
            <a:r>
              <a:rPr lang="en-US" b="1" dirty="0" smtClean="0"/>
              <a:t>Fluvial </a:t>
            </a:r>
            <a:r>
              <a:rPr lang="en-US" b="1" dirty="0"/>
              <a:t>and Alluvial Processes: </a:t>
            </a:r>
            <a:r>
              <a:rPr lang="en-US" dirty="0"/>
              <a:t>Valley networks, river channels/canyons, deltas, alluvial fans</a:t>
            </a:r>
          </a:p>
          <a:p>
            <a:r>
              <a:rPr lang="en-US" b="1" dirty="0" smtClean="0"/>
              <a:t>Aeolian </a:t>
            </a:r>
            <a:r>
              <a:rPr lang="en-US" b="1" dirty="0"/>
              <a:t>Processes:</a:t>
            </a:r>
            <a:r>
              <a:rPr lang="en-US" dirty="0"/>
              <a:t> Sand dunes, </a:t>
            </a:r>
            <a:r>
              <a:rPr lang="en-US" dirty="0" err="1"/>
              <a:t>yardangs</a:t>
            </a:r>
            <a:r>
              <a:rPr lang="en-US" dirty="0"/>
              <a:t>, wind streaks</a:t>
            </a:r>
          </a:p>
          <a:p>
            <a:r>
              <a:rPr lang="en-US" b="1" dirty="0" smtClean="0"/>
              <a:t>Tectonic </a:t>
            </a:r>
            <a:r>
              <a:rPr lang="en-US" b="1" dirty="0"/>
              <a:t>Processes</a:t>
            </a:r>
            <a:r>
              <a:rPr lang="en-US" dirty="0"/>
              <a:t>: Folds, faults, mountains</a:t>
            </a:r>
          </a:p>
          <a:p>
            <a:r>
              <a:rPr lang="en-US" b="1" dirty="0" smtClean="0"/>
              <a:t>Volcanic </a:t>
            </a:r>
            <a:r>
              <a:rPr lang="en-US" b="1" dirty="0"/>
              <a:t>Processes:</a:t>
            </a:r>
            <a:r>
              <a:rPr lang="en-US" dirty="0"/>
              <a:t> Volcanoes, central vents, volcanic deposits</a:t>
            </a:r>
          </a:p>
          <a:p>
            <a:r>
              <a:rPr lang="en-US" b="1" dirty="0" smtClean="0"/>
              <a:t>Impact </a:t>
            </a:r>
            <a:r>
              <a:rPr lang="en-US" b="1" dirty="0"/>
              <a:t>Processes:</a:t>
            </a:r>
            <a:r>
              <a:rPr lang="en-US" dirty="0"/>
              <a:t> Impact craters</a:t>
            </a:r>
          </a:p>
          <a:p>
            <a:r>
              <a:rPr lang="en-US" b="1" dirty="0" smtClean="0"/>
              <a:t>Other </a:t>
            </a:r>
            <a:r>
              <a:rPr lang="en-US" b="1" dirty="0"/>
              <a:t>Processes: </a:t>
            </a:r>
            <a:r>
              <a:rPr lang="en-US" dirty="0"/>
              <a:t>Mass wasting processes, erosional processes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48185059"/>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From Space</a:t>
            </a:r>
            <a:endParaRPr lang="en-US" dirty="0"/>
          </a:p>
        </p:txBody>
      </p:sp>
      <p:sp>
        <p:nvSpPr>
          <p:cNvPr id="3" name="Content Placeholder 2"/>
          <p:cNvSpPr>
            <a:spLocks noGrp="1"/>
          </p:cNvSpPr>
          <p:nvPr>
            <p:ph idx="1"/>
          </p:nvPr>
        </p:nvSpPr>
        <p:spPr>
          <a:xfrm>
            <a:off x="504826" y="1600201"/>
            <a:ext cx="8355292" cy="4343400"/>
          </a:xfrm>
        </p:spPr>
        <p:txBody>
          <a:bodyPr/>
          <a:lstStyle/>
          <a:p>
            <a:pPr marL="0" indent="0">
              <a:buNone/>
            </a:pPr>
            <a:r>
              <a:rPr lang="en-US" dirty="0" smtClean="0"/>
              <a:t>Astronauts have been taking images from space since the 1960’s.  These images show the various spheres of Earth and their features.  In this photo taken from space, can you tell what the blue color is and what the brown is?  What are these features of Earth?</a:t>
            </a:r>
          </a:p>
          <a:p>
            <a:pPr marL="0" indent="0">
              <a:buNone/>
            </a:pPr>
            <a:endParaRPr lang="en-US" dirty="0"/>
          </a:p>
        </p:txBody>
      </p:sp>
      <p:pic>
        <p:nvPicPr>
          <p:cNvPr id="4" name="Picture 3"/>
          <p:cNvPicPr>
            <a:picLocks noChangeAspect="1"/>
          </p:cNvPicPr>
          <p:nvPr/>
        </p:nvPicPr>
        <p:blipFill>
          <a:blip r:embed="rId2"/>
          <a:stretch>
            <a:fillRect/>
          </a:stretch>
        </p:blipFill>
        <p:spPr>
          <a:xfrm>
            <a:off x="428811" y="3573184"/>
            <a:ext cx="4508500" cy="2806700"/>
          </a:xfrm>
          <a:prstGeom prst="rect">
            <a:avLst/>
          </a:prstGeom>
        </p:spPr>
      </p:pic>
      <p:sp>
        <p:nvSpPr>
          <p:cNvPr id="6" name="TextBox 5"/>
          <p:cNvSpPr txBox="1"/>
          <p:nvPr/>
        </p:nvSpPr>
        <p:spPr>
          <a:xfrm>
            <a:off x="5094941" y="3872008"/>
            <a:ext cx="3884706" cy="2308324"/>
          </a:xfrm>
          <a:prstGeom prst="rect">
            <a:avLst/>
          </a:prstGeom>
          <a:noFill/>
        </p:spPr>
        <p:txBody>
          <a:bodyPr wrap="square" rtlCol="0">
            <a:spAutoFit/>
          </a:bodyPr>
          <a:lstStyle/>
          <a:p>
            <a:r>
              <a:rPr lang="en-US" dirty="0"/>
              <a:t>The image shown here illustrates what an astronaut would see looking out the Destiny window from the ISS. You can see the circular outline of the window as well as the amount of surface area that would be imaged with different lenses.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222586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133</TotalTime>
  <Words>676</Words>
  <Application>Microsoft Macintosh PowerPoint</Application>
  <PresentationFormat>On-screen Show (4:3)</PresentationFormat>
  <Paragraphs>53</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Breeze</vt:lpstr>
      <vt:lpstr>SPHERES OF THE EARTH</vt:lpstr>
      <vt:lpstr>Systems and Features</vt:lpstr>
      <vt:lpstr>The Human Body </vt:lpstr>
      <vt:lpstr>The Spheres of Earth</vt:lpstr>
      <vt:lpstr>Atmosphere</vt:lpstr>
      <vt:lpstr>Biosphere</vt:lpstr>
      <vt:lpstr>Hydrosphere</vt:lpstr>
      <vt:lpstr>Litho/Geosphere</vt:lpstr>
      <vt:lpstr>Images From Space</vt:lpstr>
      <vt:lpstr>Images From Space</vt:lpstr>
      <vt:lpstr>Identifying Spheres</vt:lpstr>
      <vt:lpstr>Show What You Know!</vt:lpstr>
    </vt:vector>
  </TitlesOfParts>
  <Company>Murfreesboro City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SPHERES OF THE EARTH</dc:title>
  <dc:creator>ashleigh.stone Stone</dc:creator>
  <cp:lastModifiedBy>bethany.jackson</cp:lastModifiedBy>
  <cp:revision>8</cp:revision>
  <cp:lastPrinted>2012-01-04T19:11:38Z</cp:lastPrinted>
  <dcterms:created xsi:type="dcterms:W3CDTF">2012-01-04T22:42:38Z</dcterms:created>
  <dcterms:modified xsi:type="dcterms:W3CDTF">2012-01-04T22:42:56Z</dcterms:modified>
</cp:coreProperties>
</file>